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media/image28.jpeg" ContentType="image/jpeg"/>
  <Override PartName="/ppt/media/image1.png" ContentType="image/png"/>
  <Override PartName="/ppt/media/image31.png" ContentType="image/png"/>
  <Override PartName="/ppt/media/image7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21.png" ContentType="image/png"/>
  <Override PartName="/ppt/media/image8.jpeg" ContentType="image/jpeg"/>
  <Override PartName="/ppt/media/image9.png" ContentType="image/pn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9.png" ContentType="image/png"/>
  <Override PartName="/ppt/media/image14.png" ContentType="image/pn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20.png" ContentType="image/png"/>
  <Override PartName="/ppt/media/image22.jpeg" ContentType="image/jpe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6858000" cy="9906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10BCB1-BCBE-4F2B-93CE-3BCAFD42AE50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42720" y="394920"/>
            <a:ext cx="6171840" cy="165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342720" y="2317680"/>
            <a:ext cx="617184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342720" y="5318280"/>
            <a:ext cx="617184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670D85-73D0-4241-AB3F-2843D2D00E36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42720" y="394920"/>
            <a:ext cx="6171840" cy="165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342720" y="23176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3505320" y="23176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342720" y="53182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3505320" y="53182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806A4F-C731-4104-B2B8-4E240C9D62C6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42720" y="394920"/>
            <a:ext cx="6171840" cy="165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342720" y="2317680"/>
            <a:ext cx="198720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2429640" y="2317680"/>
            <a:ext cx="198720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4516560" y="2317680"/>
            <a:ext cx="198720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342720" y="5318280"/>
            <a:ext cx="198720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2429640" y="5318280"/>
            <a:ext cx="198720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4516560" y="5318280"/>
            <a:ext cx="198720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16FC48-FF5C-4DBE-B7CF-BE42838BA842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42720" y="394920"/>
            <a:ext cx="6171840" cy="165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42720" y="2317680"/>
            <a:ext cx="6171840" cy="57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A47C2C-1557-4668-8D59-1125F2337409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42720" y="394920"/>
            <a:ext cx="6171840" cy="165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42720" y="2317680"/>
            <a:ext cx="6171840" cy="57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EEBC8A-2990-4EB6-B5B0-10D407413227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42720" y="394920"/>
            <a:ext cx="6171840" cy="165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342720" y="2317680"/>
            <a:ext cx="3011760" cy="57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3505320" y="2317680"/>
            <a:ext cx="3011760" cy="57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4F5CA6-666F-4C4E-890D-11A4593F1418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42720" y="394920"/>
            <a:ext cx="6171840" cy="165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0E1B33-2ECA-4C43-B30B-7422B5B7B28E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42720" y="394920"/>
            <a:ext cx="6171840" cy="76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35A5EB-C424-462F-B437-5D9096767B70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42720" y="394920"/>
            <a:ext cx="6171840" cy="165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342720" y="23176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3505320" y="2317680"/>
            <a:ext cx="3011760" cy="57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342720" y="53182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6C35E3-0CF7-4394-867D-333FEA724E5E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42720" y="394920"/>
            <a:ext cx="6171840" cy="165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342720" y="2317680"/>
            <a:ext cx="3011760" cy="57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3505320" y="23176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3505320" y="53182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F9CC50-2F29-476B-9EA6-863D00179B32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42720" y="394920"/>
            <a:ext cx="6171840" cy="165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342720" y="23176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3505320" y="23176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342720" y="5318280"/>
            <a:ext cx="617184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E61043-E302-4772-A744-4ADAC4896F2D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A black background with pink text&#10;&#10;Description automatically generated"/>
          <p:cNvPicPr/>
          <p:nvPr/>
        </p:nvPicPr>
        <p:blipFill>
          <a:blip r:embed="rId2"/>
          <a:stretch/>
        </p:blipFill>
        <p:spPr>
          <a:xfrm>
            <a:off x="5552280" y="0"/>
            <a:ext cx="1305000" cy="79128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ftr" idx="1"/>
          </p:nvPr>
        </p:nvSpPr>
        <p:spPr>
          <a:xfrm>
            <a:off x="0" y="9736560"/>
            <a:ext cx="1945800" cy="16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000000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</a:rPr>
              <a:t>&lt;footer&gt;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ldNum" idx="2"/>
          </p:nvPr>
        </p:nvSpPr>
        <p:spPr>
          <a:xfrm>
            <a:off x="6193080" y="9628920"/>
            <a:ext cx="664200" cy="27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GB" sz="2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83E63A87-59E0-4698-80E5-5D7718018986}" type="slidenum">
              <a:rPr b="0" lang="en-GB" sz="2400" spc="-1" strike="noStrike">
                <a:latin typeface="Times New Roman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342720" y="394920"/>
            <a:ext cx="6171840" cy="165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342720" y="2317680"/>
            <a:ext cx="6171840" cy="57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png"/><Relationship Id="rId9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1"/>
          <p:cNvSpPr/>
          <p:nvPr/>
        </p:nvSpPr>
        <p:spPr>
          <a:xfrm>
            <a:off x="187200" y="1134360"/>
            <a:ext cx="647928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Work Sans"/>
                <a:ea typeface="DejaVu Sans"/>
              </a:rPr>
              <a:t>12.2 Main Incoming Power Supply  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2" name="Rectangle 26"/>
          <p:cNvSpPr/>
          <p:nvPr/>
        </p:nvSpPr>
        <p:spPr>
          <a:xfrm>
            <a:off x="295920" y="1623960"/>
            <a:ext cx="6385680" cy="360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3" name="TextBox 6"/>
          <p:cNvSpPr/>
          <p:nvPr/>
        </p:nvSpPr>
        <p:spPr>
          <a:xfrm>
            <a:off x="295920" y="4956480"/>
            <a:ext cx="6385680" cy="25740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MY" sz="1100" spc="-1" strike="noStrike">
                <a:solidFill>
                  <a:srgbClr val="000000"/>
                </a:solidFill>
                <a:latin typeface="Work Sans"/>
                <a:ea typeface="DejaVu Sans"/>
              </a:rPr>
              <a:t>Proposed incoming power supply from MSB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44" name="Rectangle 52"/>
          <p:cNvSpPr/>
          <p:nvPr/>
        </p:nvSpPr>
        <p:spPr>
          <a:xfrm>
            <a:off x="294480" y="5448600"/>
            <a:ext cx="6385680" cy="401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5" name="TextBox 53"/>
          <p:cNvSpPr/>
          <p:nvPr/>
        </p:nvSpPr>
        <p:spPr>
          <a:xfrm>
            <a:off x="292680" y="9209160"/>
            <a:ext cx="6388560" cy="25740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MY" sz="1100" spc="-1" strike="noStrike">
                <a:solidFill>
                  <a:srgbClr val="000000"/>
                </a:solidFill>
                <a:latin typeface="Work Sans"/>
                <a:ea typeface="DejaVu Sans"/>
              </a:rPr>
              <a:t>Proposed power cable routing to EVDB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46" name="PlaceHolder 1"/>
          <p:cNvSpPr>
            <a:spLocks noGrp="1"/>
          </p:cNvSpPr>
          <p:nvPr>
            <p:ph type="ftr" idx="3"/>
          </p:nvPr>
        </p:nvSpPr>
        <p:spPr>
          <a:xfrm>
            <a:off x="0" y="9736560"/>
            <a:ext cx="1945800" cy="16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787878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787878"/>
                </a:solidFill>
                <a:latin typeface="Work Sans"/>
              </a:rPr>
              <a:t>CHARGE N GO SDN BHD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ldNum" idx="4"/>
          </p:nvPr>
        </p:nvSpPr>
        <p:spPr>
          <a:xfrm>
            <a:off x="6193080" y="9628920"/>
            <a:ext cx="664200" cy="27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MY" sz="9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MY" sz="900" spc="-1" strike="noStrike">
                <a:solidFill>
                  <a:srgbClr val="8b8b8b"/>
                </a:solidFill>
                <a:latin typeface="Arial"/>
              </a:rPr>
              <a:t>20</a:t>
            </a:r>
            <a:endParaRPr b="0" lang="en-GB" sz="900" spc="-1" strike="noStrike"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560" cy="76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Sans of Time Bold"/>
              </a:rPr>
              <a:t>12. TECHNICAL PROPOSAL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9" name="{{TP_MSB}}" descr=""/>
          <p:cNvPicPr/>
          <p:nvPr/>
        </p:nvPicPr>
        <p:blipFill>
          <a:blip r:embed="rId1"/>
          <a:stretch/>
        </p:blipFill>
        <p:spPr>
          <a:xfrm>
            <a:off x="313560" y="1623960"/>
            <a:ext cx="3256200" cy="3330000"/>
          </a:xfrm>
          <a:prstGeom prst="rect">
            <a:avLst/>
          </a:prstGeom>
          <a:ln w="0">
            <a:noFill/>
          </a:ln>
        </p:spPr>
      </p:pic>
      <p:pic>
        <p:nvPicPr>
          <p:cNvPr id="50" name="{{TP_MCCB}}" descr=""/>
          <p:cNvPicPr/>
          <p:nvPr/>
        </p:nvPicPr>
        <p:blipFill>
          <a:blip r:embed="rId2"/>
          <a:stretch/>
        </p:blipFill>
        <p:spPr>
          <a:xfrm>
            <a:off x="3591720" y="1644480"/>
            <a:ext cx="1518120" cy="1644840"/>
          </a:xfrm>
          <a:prstGeom prst="rect">
            <a:avLst/>
          </a:prstGeom>
          <a:ln w="38100">
            <a:solidFill>
              <a:srgbClr val="ff0000"/>
            </a:solidFill>
            <a:round/>
          </a:ln>
        </p:spPr>
      </p:pic>
      <p:pic>
        <p:nvPicPr>
          <p:cNvPr id="51" name="{{TP_ROUTING_1}}" descr=""/>
          <p:cNvPicPr/>
          <p:nvPr/>
        </p:nvPicPr>
        <p:blipFill>
          <a:blip r:embed="rId3"/>
          <a:stretch/>
        </p:blipFill>
        <p:spPr>
          <a:xfrm>
            <a:off x="313560" y="5448600"/>
            <a:ext cx="3189960" cy="3759840"/>
          </a:xfrm>
          <a:prstGeom prst="rect">
            <a:avLst/>
          </a:prstGeom>
          <a:ln w="0">
            <a:noFill/>
          </a:ln>
        </p:spPr>
      </p:pic>
      <p:sp>
        <p:nvSpPr>
          <p:cNvPr id="52" name="Rectangle 20"/>
          <p:cNvSpPr/>
          <p:nvPr/>
        </p:nvSpPr>
        <p:spPr>
          <a:xfrm>
            <a:off x="2023560" y="3998520"/>
            <a:ext cx="410760" cy="27612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TextBox 27"/>
          <p:cNvSpPr/>
          <p:nvPr/>
        </p:nvSpPr>
        <p:spPr>
          <a:xfrm>
            <a:off x="330480" y="8628840"/>
            <a:ext cx="2636280" cy="54684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  <a:ea typeface="DejaVu Sans"/>
              </a:rPr>
              <a:t>Picture 2 : Proposed power supply cable with PE from MSB to EVDB via existing cable tray.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54" name="{{TP_ROUTING_2}}" descr=""/>
          <p:cNvPicPr/>
          <p:nvPr/>
        </p:nvPicPr>
        <p:blipFill>
          <a:blip r:embed="rId4"/>
          <a:stretch/>
        </p:blipFill>
        <p:spPr>
          <a:xfrm>
            <a:off x="3503880" y="5448600"/>
            <a:ext cx="3175920" cy="3768120"/>
          </a:xfrm>
          <a:prstGeom prst="rect">
            <a:avLst/>
          </a:prstGeom>
          <a:ln w="0">
            <a:noFill/>
          </a:ln>
        </p:spPr>
      </p:pic>
      <p:sp>
        <p:nvSpPr>
          <p:cNvPr id="55" name="Explosion: 8 Points 35"/>
          <p:cNvSpPr/>
          <p:nvPr/>
        </p:nvSpPr>
        <p:spPr>
          <a:xfrm>
            <a:off x="4299840" y="7252560"/>
            <a:ext cx="171360" cy="226800"/>
          </a:xfrm>
          <a:prstGeom prst="irregularSeal1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TextBox 25"/>
          <p:cNvSpPr/>
          <p:nvPr/>
        </p:nvSpPr>
        <p:spPr>
          <a:xfrm>
            <a:off x="330480" y="1667520"/>
            <a:ext cx="2883240" cy="54648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  <a:ea typeface="DejaVu Sans"/>
              </a:rPr>
              <a:t>Picture 1: Proposed to Upgrade 1 x MCCB 150A TPN (Spare) to 1 x MCCB 100A TPN (New)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57" name="Freeform: Shape 14"/>
          <p:cNvSpPr/>
          <p:nvPr/>
        </p:nvSpPr>
        <p:spPr>
          <a:xfrm>
            <a:off x="850680" y="6942960"/>
            <a:ext cx="2636280" cy="637200"/>
          </a:xfrm>
          <a:custGeom>
            <a:avLst/>
            <a:gdLst/>
            <a:ahLst/>
            <a:rect l="l" t="t" r="r" b="b"/>
            <a:pathLst>
              <a:path w="2636874" h="637954">
                <a:moveTo>
                  <a:pt x="0" y="637954"/>
                </a:moveTo>
                <a:lnTo>
                  <a:pt x="74428" y="0"/>
                </a:lnTo>
                <a:lnTo>
                  <a:pt x="297711" y="191387"/>
                </a:lnTo>
                <a:lnTo>
                  <a:pt x="2030818" y="467833"/>
                </a:lnTo>
                <a:lnTo>
                  <a:pt x="2636874" y="404038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Freeform: Shape 16"/>
          <p:cNvSpPr/>
          <p:nvPr/>
        </p:nvSpPr>
        <p:spPr>
          <a:xfrm>
            <a:off x="3987360" y="6677280"/>
            <a:ext cx="1860120" cy="669240"/>
          </a:xfrm>
          <a:custGeom>
            <a:avLst/>
            <a:gdLst/>
            <a:ahLst/>
            <a:rect l="l" t="t" r="r" b="b"/>
            <a:pathLst>
              <a:path w="1860698" h="669851">
                <a:moveTo>
                  <a:pt x="393405" y="669851"/>
                </a:moveTo>
                <a:lnTo>
                  <a:pt x="0" y="0"/>
                </a:lnTo>
                <a:lnTo>
                  <a:pt x="1541721" y="116958"/>
                </a:lnTo>
                <a:lnTo>
                  <a:pt x="1860698" y="510362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Explosion: 8 Points 32"/>
          <p:cNvSpPr/>
          <p:nvPr/>
        </p:nvSpPr>
        <p:spPr>
          <a:xfrm>
            <a:off x="5751000" y="7088400"/>
            <a:ext cx="193320" cy="174600"/>
          </a:xfrm>
          <a:prstGeom prst="irregularSeal1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" name="{{TP_MCCB_COMPARTMENT}}" descr=""/>
          <p:cNvPicPr/>
          <p:nvPr/>
        </p:nvPicPr>
        <p:blipFill>
          <a:blip r:embed="rId5"/>
          <a:stretch/>
        </p:blipFill>
        <p:spPr>
          <a:xfrm>
            <a:off x="3591720" y="3309120"/>
            <a:ext cx="1518120" cy="1644840"/>
          </a:xfrm>
          <a:prstGeom prst="rect">
            <a:avLst/>
          </a:prstGeom>
          <a:ln w="38100">
            <a:solidFill>
              <a:srgbClr val="ff0000"/>
            </a:solidFill>
            <a:round/>
          </a:ln>
        </p:spPr>
      </p:pic>
      <p:pic>
        <p:nvPicPr>
          <p:cNvPr id="61" name="{{TP_SLD}}" descr=""/>
          <p:cNvPicPr/>
          <p:nvPr/>
        </p:nvPicPr>
        <p:blipFill>
          <a:blip r:embed="rId6"/>
          <a:stretch/>
        </p:blipFill>
        <p:spPr>
          <a:xfrm>
            <a:off x="5131800" y="1641960"/>
            <a:ext cx="1518120" cy="1644840"/>
          </a:xfrm>
          <a:prstGeom prst="rect">
            <a:avLst/>
          </a:prstGeom>
          <a:ln w="38100">
            <a:solidFill>
              <a:srgbClr val="ff0000"/>
            </a:solidFill>
            <a:round/>
          </a:ln>
        </p:spPr>
      </p:pic>
      <p:pic>
        <p:nvPicPr>
          <p:cNvPr id="62" name="{{TP_TAPPING_LOC}}" descr=""/>
          <p:cNvPicPr/>
          <p:nvPr/>
        </p:nvPicPr>
        <p:blipFill>
          <a:blip r:embed="rId7"/>
          <a:stretch/>
        </p:blipFill>
        <p:spPr>
          <a:xfrm>
            <a:off x="5131800" y="3299400"/>
            <a:ext cx="1518120" cy="1644840"/>
          </a:xfrm>
          <a:prstGeom prst="rect">
            <a:avLst/>
          </a:prstGeom>
          <a:ln w="38100">
            <a:solidFill>
              <a:srgbClr val="ff0000"/>
            </a:solidFill>
            <a:round/>
          </a:ln>
        </p:spPr>
      </p:pic>
      <p:pic>
        <p:nvPicPr>
          <p:cNvPr id="63" name="Picture 2" descr="NX302A/301A/301E – Earth Leakage Relay – Mikro MSC Bhd"/>
          <p:cNvPicPr/>
          <p:nvPr/>
        </p:nvPicPr>
        <p:blipFill>
          <a:blip r:embed="rId8"/>
          <a:srcRect l="9430" t="11478" r="8814" b="10401"/>
          <a:stretch/>
        </p:blipFill>
        <p:spPr>
          <a:xfrm>
            <a:off x="4047480" y="3960000"/>
            <a:ext cx="272520" cy="252720"/>
          </a:xfrm>
          <a:prstGeom prst="rect">
            <a:avLst/>
          </a:prstGeom>
          <a:ln w="38100">
            <a:solidFill>
              <a:srgbClr val="ff0000"/>
            </a:solidFill>
            <a:prstDash val="dash"/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26"/>
          <p:cNvSpPr/>
          <p:nvPr/>
        </p:nvSpPr>
        <p:spPr>
          <a:xfrm>
            <a:off x="294840" y="1625760"/>
            <a:ext cx="6385680" cy="3586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65" name="TextBox 6"/>
          <p:cNvSpPr/>
          <p:nvPr/>
        </p:nvSpPr>
        <p:spPr>
          <a:xfrm>
            <a:off x="309960" y="4969440"/>
            <a:ext cx="6385680" cy="25740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MY" sz="1100" spc="-1" strike="noStrike">
                <a:solidFill>
                  <a:srgbClr val="000000"/>
                </a:solidFill>
                <a:latin typeface="Work Sans"/>
                <a:ea typeface="DejaVu Sans"/>
              </a:rPr>
              <a:t>Proposed power cable routing to EVDB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66" name="Rectangle 52"/>
          <p:cNvSpPr/>
          <p:nvPr/>
        </p:nvSpPr>
        <p:spPr>
          <a:xfrm>
            <a:off x="289440" y="5501520"/>
            <a:ext cx="6385680" cy="3998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67" name="TextBox 53"/>
          <p:cNvSpPr/>
          <p:nvPr/>
        </p:nvSpPr>
        <p:spPr>
          <a:xfrm>
            <a:off x="295920" y="9252360"/>
            <a:ext cx="6385680" cy="25740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  <a:ea typeface="DejaVu Sans"/>
              </a:rPr>
              <a:t>Proposed power supply cable routing to charging stations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68" name="PlaceHolder 1"/>
          <p:cNvSpPr>
            <a:spLocks noGrp="1"/>
          </p:cNvSpPr>
          <p:nvPr>
            <p:ph type="ftr" idx="5"/>
          </p:nvPr>
        </p:nvSpPr>
        <p:spPr>
          <a:xfrm>
            <a:off x="0" y="9736560"/>
            <a:ext cx="1945800" cy="16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787878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787878"/>
                </a:solidFill>
                <a:latin typeface="Work Sans"/>
              </a:rPr>
              <a:t>CHARGE N GO SDN BHD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sldNum" idx="6"/>
          </p:nvPr>
        </p:nvSpPr>
        <p:spPr>
          <a:xfrm>
            <a:off x="6193080" y="9628920"/>
            <a:ext cx="664200" cy="27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MY" sz="9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MY" sz="900" spc="-1" strike="noStrike">
                <a:solidFill>
                  <a:srgbClr val="8b8b8b"/>
                </a:solidFill>
                <a:latin typeface="Arial"/>
              </a:rPr>
              <a:t>21</a:t>
            </a:r>
            <a:endParaRPr b="0" lang="en-GB" sz="900" spc="-1" strike="noStrike">
              <a:latin typeface="Times New Roman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560" cy="76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Sans of Time Bold"/>
              </a:rPr>
              <a:t>12. TECHNICAL PROPOSAL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1" name="TextBox 28"/>
          <p:cNvSpPr/>
          <p:nvPr/>
        </p:nvSpPr>
        <p:spPr>
          <a:xfrm>
            <a:off x="235440" y="929880"/>
            <a:ext cx="351828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Work Sans"/>
                <a:ea typeface="DejaVu Sans"/>
              </a:rPr>
              <a:t>12.3 Power Supply Cable Routing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72" name="Picture 10" descr=""/>
          <p:cNvPicPr/>
          <p:nvPr/>
        </p:nvPicPr>
        <p:blipFill>
          <a:blip r:embed="rId1"/>
          <a:stretch/>
        </p:blipFill>
        <p:spPr>
          <a:xfrm>
            <a:off x="309960" y="5509800"/>
            <a:ext cx="6371640" cy="3741840"/>
          </a:xfrm>
          <a:prstGeom prst="rect">
            <a:avLst/>
          </a:prstGeom>
          <a:ln w="0">
            <a:noFill/>
          </a:ln>
        </p:spPr>
      </p:pic>
      <p:sp>
        <p:nvSpPr>
          <p:cNvPr id="73" name="TextBox 33"/>
          <p:cNvSpPr/>
          <p:nvPr/>
        </p:nvSpPr>
        <p:spPr>
          <a:xfrm>
            <a:off x="3349800" y="8786160"/>
            <a:ext cx="3218040" cy="39456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  <a:ea typeface="DejaVu Sans"/>
              </a:rPr>
              <a:t>Picture 4 : Proposed power supply cable with PE from MSB from EVDB via existing cable tray.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74" name="{{TP_ROUTING_3}}" descr=""/>
          <p:cNvPicPr/>
          <p:nvPr/>
        </p:nvPicPr>
        <p:blipFill>
          <a:blip r:embed="rId2"/>
          <a:stretch/>
        </p:blipFill>
        <p:spPr>
          <a:xfrm>
            <a:off x="295920" y="1638360"/>
            <a:ext cx="6379200" cy="3330720"/>
          </a:xfrm>
          <a:prstGeom prst="rect">
            <a:avLst/>
          </a:prstGeom>
          <a:ln w="0">
            <a:noFill/>
          </a:ln>
        </p:spPr>
      </p:pic>
      <p:sp>
        <p:nvSpPr>
          <p:cNvPr id="75" name="TextBox 30"/>
          <p:cNvSpPr/>
          <p:nvPr/>
        </p:nvSpPr>
        <p:spPr>
          <a:xfrm>
            <a:off x="342720" y="4387320"/>
            <a:ext cx="3085560" cy="39456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  <a:ea typeface="DejaVu Sans"/>
              </a:rPr>
              <a:t>Picture 3 : Proposed power supply cable with PE from MSB to EVDB via existing cable tray.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6" name="Explosion: 8 Points 36"/>
          <p:cNvSpPr/>
          <p:nvPr/>
        </p:nvSpPr>
        <p:spPr>
          <a:xfrm>
            <a:off x="2666520" y="3701520"/>
            <a:ext cx="216000" cy="183240"/>
          </a:xfrm>
          <a:prstGeom prst="irregularSeal1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Explosion: 8 Points 29"/>
          <p:cNvSpPr/>
          <p:nvPr/>
        </p:nvSpPr>
        <p:spPr>
          <a:xfrm>
            <a:off x="858960" y="2550240"/>
            <a:ext cx="216000" cy="183240"/>
          </a:xfrm>
          <a:prstGeom prst="irregularSeal1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" name="Freeform: Shape 1"/>
          <p:cNvSpPr/>
          <p:nvPr/>
        </p:nvSpPr>
        <p:spPr>
          <a:xfrm>
            <a:off x="1494000" y="1937520"/>
            <a:ext cx="3647880" cy="1882440"/>
          </a:xfrm>
          <a:custGeom>
            <a:avLst/>
            <a:gdLst/>
            <a:ahLst/>
            <a:rect l="l" t="t" r="r" b="b"/>
            <a:pathLst>
              <a:path w="3648546" h="1883120">
                <a:moveTo>
                  <a:pt x="3648546" y="1883120"/>
                </a:moveTo>
                <a:lnTo>
                  <a:pt x="2716039" y="1104522"/>
                </a:lnTo>
                <a:lnTo>
                  <a:pt x="2453489" y="606582"/>
                </a:lnTo>
                <a:lnTo>
                  <a:pt x="1720158" y="72427"/>
                </a:lnTo>
                <a:lnTo>
                  <a:pt x="1339913" y="0"/>
                </a:lnTo>
                <a:lnTo>
                  <a:pt x="814812" y="27160"/>
                </a:lnTo>
                <a:lnTo>
                  <a:pt x="506994" y="190122"/>
                </a:lnTo>
                <a:lnTo>
                  <a:pt x="0" y="597528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Freeform: Shape 2"/>
          <p:cNvSpPr/>
          <p:nvPr/>
        </p:nvSpPr>
        <p:spPr>
          <a:xfrm>
            <a:off x="1638720" y="5866560"/>
            <a:ext cx="2950560" cy="3385440"/>
          </a:xfrm>
          <a:custGeom>
            <a:avLst/>
            <a:gdLst/>
            <a:ahLst/>
            <a:rect l="l" t="t" r="r" b="b"/>
            <a:pathLst>
              <a:path w="2951430" h="3385996">
                <a:moveTo>
                  <a:pt x="2951430" y="1140736"/>
                </a:moveTo>
                <a:lnTo>
                  <a:pt x="2562131" y="153908"/>
                </a:lnTo>
                <a:lnTo>
                  <a:pt x="2190939" y="0"/>
                </a:lnTo>
                <a:lnTo>
                  <a:pt x="1385180" y="407405"/>
                </a:lnTo>
                <a:lnTo>
                  <a:pt x="1104523" y="651849"/>
                </a:lnTo>
                <a:lnTo>
                  <a:pt x="0" y="3385996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26"/>
          <p:cNvSpPr/>
          <p:nvPr/>
        </p:nvSpPr>
        <p:spPr>
          <a:xfrm>
            <a:off x="294840" y="1625760"/>
            <a:ext cx="6385680" cy="3586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81" name="TextBox 6"/>
          <p:cNvSpPr/>
          <p:nvPr/>
        </p:nvSpPr>
        <p:spPr>
          <a:xfrm>
            <a:off x="309960" y="4969440"/>
            <a:ext cx="6385680" cy="25740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  <a:ea typeface="DejaVu Sans"/>
              </a:rPr>
              <a:t>Proposed power supply cable routing to charging stations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82" name="Rectangle 52"/>
          <p:cNvSpPr/>
          <p:nvPr/>
        </p:nvSpPr>
        <p:spPr>
          <a:xfrm>
            <a:off x="289440" y="5501520"/>
            <a:ext cx="6385680" cy="3998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83" name="TextBox 53"/>
          <p:cNvSpPr/>
          <p:nvPr/>
        </p:nvSpPr>
        <p:spPr>
          <a:xfrm>
            <a:off x="295920" y="9252360"/>
            <a:ext cx="6385680" cy="25740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  <a:ea typeface="DejaVu Sans"/>
              </a:rPr>
              <a:t>Proposed to install 2 x 22kW EV AC charging stations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84" name="PlaceHolder 1"/>
          <p:cNvSpPr>
            <a:spLocks noGrp="1"/>
          </p:cNvSpPr>
          <p:nvPr>
            <p:ph type="ftr" idx="7"/>
          </p:nvPr>
        </p:nvSpPr>
        <p:spPr>
          <a:xfrm>
            <a:off x="0" y="9736560"/>
            <a:ext cx="1945800" cy="16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787878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787878"/>
                </a:solidFill>
                <a:latin typeface="Work Sans"/>
              </a:rPr>
              <a:t>CHARGE N GO SDN BHD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ldNum" idx="8"/>
          </p:nvPr>
        </p:nvSpPr>
        <p:spPr>
          <a:xfrm>
            <a:off x="6193080" y="9628920"/>
            <a:ext cx="664200" cy="27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MY" sz="9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MY" sz="900" spc="-1" strike="noStrike">
                <a:solidFill>
                  <a:srgbClr val="8b8b8b"/>
                </a:solidFill>
                <a:latin typeface="Arial"/>
              </a:rPr>
              <a:t>21</a:t>
            </a:r>
            <a:endParaRPr b="0" lang="en-GB" sz="900" spc="-1" strike="noStrike">
              <a:latin typeface="Times New Roman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560" cy="76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Sans of Time Bold"/>
              </a:rPr>
              <a:t>12. TECHNICAL PROPOSAL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87" name="Picture 4" descr=""/>
          <p:cNvPicPr/>
          <p:nvPr/>
        </p:nvPicPr>
        <p:blipFill>
          <a:blip r:embed="rId1"/>
          <a:stretch/>
        </p:blipFill>
        <p:spPr>
          <a:xfrm>
            <a:off x="295920" y="5501520"/>
            <a:ext cx="6379200" cy="3750120"/>
          </a:xfrm>
          <a:prstGeom prst="rect">
            <a:avLst/>
          </a:prstGeom>
          <a:ln w="0">
            <a:noFill/>
          </a:ln>
        </p:spPr>
      </p:pic>
      <p:sp>
        <p:nvSpPr>
          <p:cNvPr id="88" name="TextBox 28"/>
          <p:cNvSpPr/>
          <p:nvPr/>
        </p:nvSpPr>
        <p:spPr>
          <a:xfrm>
            <a:off x="235440" y="929880"/>
            <a:ext cx="351828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Work Sans"/>
                <a:ea typeface="DejaVu Sans"/>
              </a:rPr>
              <a:t>12.3 Power Supply Cable Routing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89" name="TextBox 50"/>
          <p:cNvSpPr/>
          <p:nvPr/>
        </p:nvSpPr>
        <p:spPr>
          <a:xfrm>
            <a:off x="387720" y="8631000"/>
            <a:ext cx="2762280" cy="54684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  <a:ea typeface="DejaVu Sans"/>
              </a:rPr>
              <a:t>Picture 6 : Proposed power supply cable with PE from MSB to EVDB via existing and proposed cable tray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90" name="Picture 12" descr=""/>
          <p:cNvPicPr/>
          <p:nvPr/>
        </p:nvPicPr>
        <p:blipFill>
          <a:blip r:embed="rId2"/>
          <a:stretch/>
        </p:blipFill>
        <p:spPr>
          <a:xfrm>
            <a:off x="289440" y="1629360"/>
            <a:ext cx="6385680" cy="3339000"/>
          </a:xfrm>
          <a:prstGeom prst="rect">
            <a:avLst/>
          </a:prstGeom>
          <a:ln w="0">
            <a:noFill/>
          </a:ln>
        </p:spPr>
      </p:pic>
      <p:sp>
        <p:nvSpPr>
          <p:cNvPr id="91" name="TextBox 46"/>
          <p:cNvSpPr/>
          <p:nvPr/>
        </p:nvSpPr>
        <p:spPr>
          <a:xfrm>
            <a:off x="309960" y="4388760"/>
            <a:ext cx="2652480" cy="54684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  <a:ea typeface="DejaVu Sans"/>
              </a:rPr>
              <a:t>Picture 5 : Proposed power supply cable with PE from MSB to EVDB via existing and proposed cable tray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92" name="Explosion: 8 Points 36"/>
          <p:cNvSpPr/>
          <p:nvPr/>
        </p:nvSpPr>
        <p:spPr>
          <a:xfrm>
            <a:off x="-1757880" y="3826440"/>
            <a:ext cx="189360" cy="225720"/>
          </a:xfrm>
          <a:prstGeom prst="irregularSeal1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Freeform: Shape 1"/>
          <p:cNvSpPr/>
          <p:nvPr/>
        </p:nvSpPr>
        <p:spPr>
          <a:xfrm>
            <a:off x="1122480" y="1711080"/>
            <a:ext cx="3557160" cy="2253600"/>
          </a:xfrm>
          <a:custGeom>
            <a:avLst/>
            <a:gdLst/>
            <a:ahLst/>
            <a:rect l="l" t="t" r="r" b="b"/>
            <a:pathLst>
              <a:path w="3558012" h="2254313">
                <a:moveTo>
                  <a:pt x="3558012" y="941560"/>
                </a:moveTo>
                <a:lnTo>
                  <a:pt x="3204926" y="398352"/>
                </a:lnTo>
                <a:lnTo>
                  <a:pt x="1946495" y="235390"/>
                </a:lnTo>
                <a:lnTo>
                  <a:pt x="1620570" y="0"/>
                </a:lnTo>
                <a:lnTo>
                  <a:pt x="1339913" y="90535"/>
                </a:lnTo>
                <a:lnTo>
                  <a:pt x="1158843" y="325925"/>
                </a:lnTo>
                <a:lnTo>
                  <a:pt x="923453" y="724277"/>
                </a:lnTo>
                <a:lnTo>
                  <a:pt x="742384" y="959667"/>
                </a:lnTo>
                <a:lnTo>
                  <a:pt x="0" y="2254313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4" name="Picture 2" descr="Welcome to Wong Electrical &amp; Teak Wood Sdn Bhd - Cable &amp; Wires, Tools,  Control and Safety, Electrical and Warning Lights, Lighting Fixtures &amp;  Accessories, Industrial Fan &amp; Exhaust Fan"/>
          <p:cNvPicPr/>
          <p:nvPr/>
        </p:nvPicPr>
        <p:blipFill>
          <a:blip r:embed="rId3"/>
          <a:srcRect l="33804" t="4094" r="31423" b="6533"/>
          <a:stretch/>
        </p:blipFill>
        <p:spPr>
          <a:xfrm>
            <a:off x="3423600" y="7081200"/>
            <a:ext cx="392400" cy="59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26"/>
          <p:cNvSpPr/>
          <p:nvPr/>
        </p:nvSpPr>
        <p:spPr>
          <a:xfrm>
            <a:off x="294840" y="1625760"/>
            <a:ext cx="6385680" cy="3586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6" name="TextBox 6"/>
          <p:cNvSpPr/>
          <p:nvPr/>
        </p:nvSpPr>
        <p:spPr>
          <a:xfrm>
            <a:off x="309960" y="4969440"/>
            <a:ext cx="6385680" cy="25740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  <a:ea typeface="DejaVu Sans"/>
              </a:rPr>
              <a:t>Proposed power supply cable routing to charging stations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97" name="Rectangle 52"/>
          <p:cNvSpPr/>
          <p:nvPr/>
        </p:nvSpPr>
        <p:spPr>
          <a:xfrm>
            <a:off x="289440" y="5501520"/>
            <a:ext cx="6385680" cy="3998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8" name="TextBox 53"/>
          <p:cNvSpPr/>
          <p:nvPr/>
        </p:nvSpPr>
        <p:spPr>
          <a:xfrm>
            <a:off x="295920" y="9252360"/>
            <a:ext cx="6385680" cy="25740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  <a:ea typeface="DejaVu Sans"/>
              </a:rPr>
              <a:t>Proposed to install 2 x 22kW EV AC charging stations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ftr" idx="9"/>
          </p:nvPr>
        </p:nvSpPr>
        <p:spPr>
          <a:xfrm>
            <a:off x="0" y="9736560"/>
            <a:ext cx="1945800" cy="16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787878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787878"/>
                </a:solidFill>
                <a:latin typeface="Work Sans"/>
              </a:rPr>
              <a:t>CHARGE N GO SDN BHD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ldNum" idx="10"/>
          </p:nvPr>
        </p:nvSpPr>
        <p:spPr>
          <a:xfrm>
            <a:off x="6193080" y="9628920"/>
            <a:ext cx="664200" cy="27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MY" sz="9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MY" sz="900" spc="-1" strike="noStrike">
                <a:solidFill>
                  <a:srgbClr val="8b8b8b"/>
                </a:solidFill>
                <a:latin typeface="Arial"/>
              </a:rPr>
              <a:t>21</a:t>
            </a:r>
            <a:endParaRPr b="0" lang="en-GB" sz="900" spc="-1" strike="noStrike">
              <a:latin typeface="Times New Roman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560" cy="76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Sans of Time Bold"/>
              </a:rPr>
              <a:t>12. TECHNICAL PROPOSAL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02" name="Picture 4" descr=""/>
          <p:cNvPicPr/>
          <p:nvPr/>
        </p:nvPicPr>
        <p:blipFill>
          <a:blip r:embed="rId1"/>
          <a:stretch/>
        </p:blipFill>
        <p:spPr>
          <a:xfrm>
            <a:off x="289440" y="5501520"/>
            <a:ext cx="6385680" cy="37501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28"/>
          <p:cNvSpPr/>
          <p:nvPr/>
        </p:nvSpPr>
        <p:spPr>
          <a:xfrm>
            <a:off x="235440" y="929880"/>
            <a:ext cx="351828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Work Sans"/>
                <a:ea typeface="DejaVu Sans"/>
              </a:rPr>
              <a:t>12.3 Power Supply Cable Routing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04" name="TextBox 50"/>
          <p:cNvSpPr/>
          <p:nvPr/>
        </p:nvSpPr>
        <p:spPr>
          <a:xfrm>
            <a:off x="327960" y="5528880"/>
            <a:ext cx="2589840" cy="54684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  <a:ea typeface="DejaVu Sans"/>
              </a:rPr>
              <a:t>Picture 8 : Proposed power supply cable with PE from MSB to EVDB via existing cable tray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105" name="Picture 12" descr=""/>
          <p:cNvPicPr/>
          <p:nvPr/>
        </p:nvPicPr>
        <p:blipFill>
          <a:blip r:embed="rId2"/>
          <a:stretch/>
        </p:blipFill>
        <p:spPr>
          <a:xfrm>
            <a:off x="309960" y="1629360"/>
            <a:ext cx="6364800" cy="3339000"/>
          </a:xfrm>
          <a:prstGeom prst="rect">
            <a:avLst/>
          </a:prstGeom>
          <a:ln w="0">
            <a:noFill/>
          </a:ln>
        </p:spPr>
      </p:pic>
      <p:sp>
        <p:nvSpPr>
          <p:cNvPr id="106" name="TextBox 46"/>
          <p:cNvSpPr/>
          <p:nvPr/>
        </p:nvSpPr>
        <p:spPr>
          <a:xfrm>
            <a:off x="324720" y="4397760"/>
            <a:ext cx="2752560" cy="39456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  <a:ea typeface="DejaVu Sans"/>
              </a:rPr>
              <a:t>Picture 7 : Proposed power supply cable with PE from MSB to EVDB via existing cable tray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07" name="Freeform: Shape 2"/>
          <p:cNvSpPr/>
          <p:nvPr/>
        </p:nvSpPr>
        <p:spPr>
          <a:xfrm>
            <a:off x="3078000" y="2580120"/>
            <a:ext cx="2271600" cy="1167120"/>
          </a:xfrm>
          <a:custGeom>
            <a:avLst/>
            <a:gdLst/>
            <a:ahLst/>
            <a:rect l="l" t="t" r="r" b="b"/>
            <a:pathLst>
              <a:path w="2272420" h="1167897">
                <a:moveTo>
                  <a:pt x="0" y="45267"/>
                </a:moveTo>
                <a:lnTo>
                  <a:pt x="235390" y="0"/>
                </a:lnTo>
                <a:lnTo>
                  <a:pt x="2272420" y="1167897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Freeform: Shape 5"/>
          <p:cNvSpPr/>
          <p:nvPr/>
        </p:nvSpPr>
        <p:spPr>
          <a:xfrm>
            <a:off x="2897280" y="6944040"/>
            <a:ext cx="2172240" cy="1203480"/>
          </a:xfrm>
          <a:custGeom>
            <a:avLst/>
            <a:gdLst/>
            <a:ahLst/>
            <a:rect l="l" t="t" r="r" b="b"/>
            <a:pathLst>
              <a:path w="2172832" h="1204111">
                <a:moveTo>
                  <a:pt x="0" y="488887"/>
                </a:moveTo>
                <a:lnTo>
                  <a:pt x="697117" y="27160"/>
                </a:lnTo>
                <a:lnTo>
                  <a:pt x="905346" y="90535"/>
                </a:lnTo>
                <a:lnTo>
                  <a:pt x="1204111" y="0"/>
                </a:lnTo>
                <a:lnTo>
                  <a:pt x="2136618" y="45267"/>
                </a:lnTo>
                <a:lnTo>
                  <a:pt x="2172832" y="1204111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26"/>
          <p:cNvSpPr/>
          <p:nvPr/>
        </p:nvSpPr>
        <p:spPr>
          <a:xfrm>
            <a:off x="294840" y="1625760"/>
            <a:ext cx="6385680" cy="3586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0" name="TextBox 6"/>
          <p:cNvSpPr/>
          <p:nvPr/>
        </p:nvSpPr>
        <p:spPr>
          <a:xfrm>
            <a:off x="309960" y="4969440"/>
            <a:ext cx="6385680" cy="25740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  <a:ea typeface="DejaVu Sans"/>
              </a:rPr>
              <a:t>Proposed power supply cable routing to charging stations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11" name="Rectangle 52"/>
          <p:cNvSpPr/>
          <p:nvPr/>
        </p:nvSpPr>
        <p:spPr>
          <a:xfrm>
            <a:off x="289440" y="5501520"/>
            <a:ext cx="6385680" cy="3998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2" name="TextBox 53"/>
          <p:cNvSpPr/>
          <p:nvPr/>
        </p:nvSpPr>
        <p:spPr>
          <a:xfrm>
            <a:off x="295920" y="9252360"/>
            <a:ext cx="6385680" cy="25740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  <a:ea typeface="DejaVu Sans"/>
              </a:rPr>
              <a:t>Proposed to install 2 x 22kW EV AC charging stations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13" name="PlaceHolder 1"/>
          <p:cNvSpPr>
            <a:spLocks noGrp="1"/>
          </p:cNvSpPr>
          <p:nvPr>
            <p:ph type="ftr" idx="11"/>
          </p:nvPr>
        </p:nvSpPr>
        <p:spPr>
          <a:xfrm>
            <a:off x="0" y="9736560"/>
            <a:ext cx="1945800" cy="16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787878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787878"/>
                </a:solidFill>
                <a:latin typeface="Work Sans"/>
              </a:rPr>
              <a:t>CHARGE N GO SDN BHD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sldNum" idx="12"/>
          </p:nvPr>
        </p:nvSpPr>
        <p:spPr>
          <a:xfrm>
            <a:off x="6193080" y="9628920"/>
            <a:ext cx="664200" cy="27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MY" sz="9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MY" sz="900" spc="-1" strike="noStrike">
                <a:solidFill>
                  <a:srgbClr val="8b8b8b"/>
                </a:solidFill>
                <a:latin typeface="Arial"/>
              </a:rPr>
              <a:t>21</a:t>
            </a:r>
            <a:endParaRPr b="0" lang="en-GB" sz="900" spc="-1" strike="noStrike">
              <a:latin typeface="Times New Roman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560" cy="76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Sans of Time Bold"/>
              </a:rPr>
              <a:t>12. TECHNICAL PROPOSAL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16" name="Picture 4" descr=""/>
          <p:cNvPicPr/>
          <p:nvPr/>
        </p:nvPicPr>
        <p:blipFill>
          <a:blip r:embed="rId1"/>
          <a:stretch/>
        </p:blipFill>
        <p:spPr>
          <a:xfrm>
            <a:off x="295920" y="5501520"/>
            <a:ext cx="6379200" cy="3750120"/>
          </a:xfrm>
          <a:prstGeom prst="rect">
            <a:avLst/>
          </a:prstGeom>
          <a:ln w="0">
            <a:noFill/>
          </a:ln>
        </p:spPr>
      </p:pic>
      <p:sp>
        <p:nvSpPr>
          <p:cNvPr id="117" name="TextBox 28"/>
          <p:cNvSpPr/>
          <p:nvPr/>
        </p:nvSpPr>
        <p:spPr>
          <a:xfrm>
            <a:off x="235440" y="929880"/>
            <a:ext cx="351828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Work Sans"/>
                <a:ea typeface="DejaVu Sans"/>
              </a:rPr>
              <a:t>12.3 Power Supply Cable Routing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8" name="TextBox 50"/>
          <p:cNvSpPr/>
          <p:nvPr/>
        </p:nvSpPr>
        <p:spPr>
          <a:xfrm>
            <a:off x="327960" y="5528880"/>
            <a:ext cx="2589840" cy="54684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  <a:ea typeface="DejaVu Sans"/>
              </a:rPr>
              <a:t>Picture 19 : Proposed power supply cable with PE from EVDB to charging stations via proposed cable trunking.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119" name="Picture 12" descr=""/>
          <p:cNvPicPr/>
          <p:nvPr/>
        </p:nvPicPr>
        <p:blipFill>
          <a:blip r:embed="rId2"/>
          <a:stretch/>
        </p:blipFill>
        <p:spPr>
          <a:xfrm>
            <a:off x="295920" y="1629360"/>
            <a:ext cx="6379200" cy="3339000"/>
          </a:xfrm>
          <a:prstGeom prst="rect">
            <a:avLst/>
          </a:prstGeom>
          <a:ln w="0">
            <a:noFill/>
          </a:ln>
        </p:spPr>
      </p:pic>
      <p:sp>
        <p:nvSpPr>
          <p:cNvPr id="120" name="TextBox 46"/>
          <p:cNvSpPr/>
          <p:nvPr/>
        </p:nvSpPr>
        <p:spPr>
          <a:xfrm>
            <a:off x="324720" y="4397760"/>
            <a:ext cx="2652480" cy="54684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  <a:ea typeface="DejaVu Sans"/>
              </a:rPr>
              <a:t>Picture 9 : Proposed power supply cable with PE from MSB to EVDB via existing cable tray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21" name="Explosion: 8 Points 36"/>
          <p:cNvSpPr/>
          <p:nvPr/>
        </p:nvSpPr>
        <p:spPr>
          <a:xfrm>
            <a:off x="-1757880" y="3826440"/>
            <a:ext cx="189360" cy="225720"/>
          </a:xfrm>
          <a:prstGeom prst="irregularSeal1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Freeform: Shape 11"/>
          <p:cNvSpPr/>
          <p:nvPr/>
        </p:nvSpPr>
        <p:spPr>
          <a:xfrm>
            <a:off x="8359200" y="3148920"/>
            <a:ext cx="1923840" cy="902880"/>
          </a:xfrm>
          <a:custGeom>
            <a:avLst/>
            <a:gdLst/>
            <a:ahLst/>
            <a:rect l="l" t="t" r="r" b="b"/>
            <a:pathLst>
              <a:path w="1924493" h="903768">
                <a:moveTo>
                  <a:pt x="0" y="499731"/>
                </a:moveTo>
                <a:lnTo>
                  <a:pt x="106325" y="202019"/>
                </a:lnTo>
                <a:lnTo>
                  <a:pt x="202018" y="191386"/>
                </a:lnTo>
                <a:lnTo>
                  <a:pt x="276446" y="21265"/>
                </a:lnTo>
                <a:lnTo>
                  <a:pt x="478465" y="0"/>
                </a:lnTo>
                <a:lnTo>
                  <a:pt x="1924493" y="903768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3" name="Picture 2" descr=""/>
          <p:cNvPicPr/>
          <p:nvPr/>
        </p:nvPicPr>
        <p:blipFill>
          <a:blip r:embed="rId3"/>
          <a:srcRect l="162" t="0" r="162" b="0"/>
          <a:stretch/>
        </p:blipFill>
        <p:spPr>
          <a:xfrm flipH="1">
            <a:off x="3012120" y="2437920"/>
            <a:ext cx="717480" cy="84672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5" descr=""/>
          <p:cNvPicPr/>
          <p:nvPr/>
        </p:nvPicPr>
        <p:blipFill>
          <a:blip r:embed="rId4"/>
          <a:srcRect l="24113" t="11184" r="23085" b="12616"/>
          <a:stretch/>
        </p:blipFill>
        <p:spPr>
          <a:xfrm>
            <a:off x="3291480" y="3475440"/>
            <a:ext cx="146160" cy="29016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125" name="Picture 8" descr=""/>
          <p:cNvPicPr/>
          <p:nvPr/>
        </p:nvPicPr>
        <p:blipFill>
          <a:blip r:embed="rId5"/>
          <a:srcRect l="24113" t="11184" r="23085" b="12616"/>
          <a:stretch/>
        </p:blipFill>
        <p:spPr>
          <a:xfrm>
            <a:off x="3462840" y="3475440"/>
            <a:ext cx="146160" cy="29016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126" name="Freeform: Shape 9"/>
          <p:cNvSpPr/>
          <p:nvPr/>
        </p:nvSpPr>
        <p:spPr>
          <a:xfrm>
            <a:off x="398520" y="6174360"/>
            <a:ext cx="6137640" cy="2072520"/>
          </a:xfrm>
          <a:custGeom>
            <a:avLst/>
            <a:gdLst/>
            <a:ahLst/>
            <a:rect l="l" t="t" r="r" b="b"/>
            <a:pathLst>
              <a:path w="6138250" h="2073244">
                <a:moveTo>
                  <a:pt x="6138250" y="2073244"/>
                </a:moveTo>
                <a:lnTo>
                  <a:pt x="4970353" y="0"/>
                </a:lnTo>
                <a:lnTo>
                  <a:pt x="4445252" y="18107"/>
                </a:lnTo>
                <a:lnTo>
                  <a:pt x="3911098" y="18107"/>
                </a:lnTo>
                <a:lnTo>
                  <a:pt x="4083113" y="1502876"/>
                </a:lnTo>
                <a:lnTo>
                  <a:pt x="959668" y="1720159"/>
                </a:lnTo>
                <a:lnTo>
                  <a:pt x="479834" y="1991763"/>
                </a:lnTo>
                <a:lnTo>
                  <a:pt x="0" y="1910282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26"/>
          <p:cNvSpPr/>
          <p:nvPr/>
        </p:nvSpPr>
        <p:spPr>
          <a:xfrm>
            <a:off x="294840" y="1625760"/>
            <a:ext cx="6385680" cy="3586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8" name="TextBox 6"/>
          <p:cNvSpPr/>
          <p:nvPr/>
        </p:nvSpPr>
        <p:spPr>
          <a:xfrm>
            <a:off x="309960" y="4969440"/>
            <a:ext cx="6385680" cy="25740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  <a:ea typeface="DejaVu Sans"/>
              </a:rPr>
              <a:t>Proposed to install 2 x 22kW EV AC charging stations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29" name="PlaceHolder 1"/>
          <p:cNvSpPr>
            <a:spLocks noGrp="1"/>
          </p:cNvSpPr>
          <p:nvPr>
            <p:ph type="ftr" idx="13"/>
          </p:nvPr>
        </p:nvSpPr>
        <p:spPr>
          <a:xfrm>
            <a:off x="0" y="9736560"/>
            <a:ext cx="1945800" cy="16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787878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787878"/>
                </a:solidFill>
                <a:latin typeface="Work Sans"/>
              </a:rPr>
              <a:t>CHARGE N GO SDN BHD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ldNum" idx="14"/>
          </p:nvPr>
        </p:nvSpPr>
        <p:spPr>
          <a:xfrm>
            <a:off x="6193080" y="9628920"/>
            <a:ext cx="664200" cy="27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MY" sz="9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MY" sz="900" spc="-1" strike="noStrike">
                <a:solidFill>
                  <a:srgbClr val="8b8b8b"/>
                </a:solidFill>
                <a:latin typeface="Arial"/>
              </a:rPr>
              <a:t>21</a:t>
            </a:r>
            <a:endParaRPr b="0" lang="en-GB" sz="900" spc="-1" strike="noStrike">
              <a:latin typeface="Times New Roman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560" cy="76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Sans of Time Bold"/>
              </a:rPr>
              <a:t>12. TECHNICAL PROPOSAL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32" name="TextBox 28"/>
          <p:cNvSpPr/>
          <p:nvPr/>
        </p:nvSpPr>
        <p:spPr>
          <a:xfrm>
            <a:off x="235440" y="929880"/>
            <a:ext cx="351828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Work Sans"/>
                <a:ea typeface="DejaVu Sans"/>
              </a:rPr>
              <a:t>12.4 EV Charging Bays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133" name="Picture 12" descr=""/>
          <p:cNvPicPr/>
          <p:nvPr/>
        </p:nvPicPr>
        <p:blipFill>
          <a:blip r:embed="rId1"/>
          <a:stretch/>
        </p:blipFill>
        <p:spPr>
          <a:xfrm>
            <a:off x="309960" y="1629360"/>
            <a:ext cx="6364800" cy="3339000"/>
          </a:xfrm>
          <a:prstGeom prst="rect">
            <a:avLst/>
          </a:prstGeom>
          <a:ln w="0">
            <a:noFill/>
          </a:ln>
        </p:spPr>
      </p:pic>
      <p:sp>
        <p:nvSpPr>
          <p:cNvPr id="134" name="TextBox 46"/>
          <p:cNvSpPr/>
          <p:nvPr/>
        </p:nvSpPr>
        <p:spPr>
          <a:xfrm>
            <a:off x="324720" y="4397760"/>
            <a:ext cx="2652480" cy="54684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  <a:ea typeface="DejaVu Sans"/>
              </a:rPr>
              <a:t>Picture 11 : Proposed to install 2 x 22kW EV AC chargers on pedestal via proposed  cable trunking.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35" name="Rectangle 5"/>
          <p:cNvSpPr/>
          <p:nvPr/>
        </p:nvSpPr>
        <p:spPr>
          <a:xfrm>
            <a:off x="1200960" y="3718440"/>
            <a:ext cx="5169240" cy="694080"/>
          </a:xfrm>
          <a:custGeom>
            <a:avLst/>
            <a:gdLst/>
            <a:ahLst/>
            <a:rect l="l" t="t" r="r" b="b"/>
            <a:pathLst>
              <a:path w="5170080" h="694665">
                <a:moveTo>
                  <a:pt x="778600" y="1"/>
                </a:moveTo>
                <a:lnTo>
                  <a:pt x="3585723" y="0"/>
                </a:lnTo>
                <a:lnTo>
                  <a:pt x="5170080" y="694665"/>
                </a:lnTo>
                <a:lnTo>
                  <a:pt x="0" y="595077"/>
                </a:lnTo>
                <a:lnTo>
                  <a:pt x="778600" y="1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rgbClr val="f454c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Freeform: Shape 8"/>
          <p:cNvSpPr/>
          <p:nvPr/>
        </p:nvSpPr>
        <p:spPr>
          <a:xfrm>
            <a:off x="3567240" y="3738960"/>
            <a:ext cx="89640" cy="614880"/>
          </a:xfrm>
          <a:custGeom>
            <a:avLst/>
            <a:gdLst/>
            <a:ahLst/>
            <a:rect l="l" t="t" r="r" b="b"/>
            <a:pathLst>
              <a:path w="90535" h="615636">
                <a:moveTo>
                  <a:pt x="0" y="0"/>
                </a:moveTo>
                <a:lnTo>
                  <a:pt x="90535" y="615636"/>
                </a:lnTo>
              </a:path>
            </a:pathLst>
          </a:custGeom>
          <a:solidFill>
            <a:schemeClr val="tx1"/>
          </a:solidFill>
          <a:ln w="28575">
            <a:solidFill>
              <a:srgbClr val="f454c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7" name="Picture 9" descr=""/>
          <p:cNvPicPr/>
          <p:nvPr/>
        </p:nvPicPr>
        <p:blipFill>
          <a:blip r:embed="rId2"/>
          <a:srcRect l="6419" t="30656" r="5149" b="30159"/>
          <a:stretch/>
        </p:blipFill>
        <p:spPr>
          <a:xfrm>
            <a:off x="3758760" y="3781080"/>
            <a:ext cx="444960" cy="157680"/>
          </a:xfrm>
          <a:prstGeom prst="rect">
            <a:avLst/>
          </a:prstGeom>
          <a:ln w="0">
            <a:noFill/>
          </a:ln>
        </p:spPr>
      </p:pic>
      <p:pic>
        <p:nvPicPr>
          <p:cNvPr id="138" name="Picture 10" descr=""/>
          <p:cNvPicPr/>
          <p:nvPr/>
        </p:nvPicPr>
        <p:blipFill>
          <a:blip r:embed="rId3"/>
          <a:srcRect l="6419" t="30656" r="5149" b="30159"/>
          <a:stretch/>
        </p:blipFill>
        <p:spPr>
          <a:xfrm>
            <a:off x="4860000" y="4140000"/>
            <a:ext cx="444960" cy="157680"/>
          </a:xfrm>
          <a:prstGeom prst="rect">
            <a:avLst/>
          </a:prstGeom>
          <a:ln w="0">
            <a:noFill/>
          </a:ln>
        </p:spPr>
      </p:pic>
      <p:pic>
        <p:nvPicPr>
          <p:cNvPr id="139" name="Picture 13" descr=""/>
          <p:cNvPicPr/>
          <p:nvPr/>
        </p:nvPicPr>
        <p:blipFill>
          <a:blip r:embed="rId4"/>
          <a:srcRect l="6419" t="30656" r="5149" b="30159"/>
          <a:stretch/>
        </p:blipFill>
        <p:spPr>
          <a:xfrm>
            <a:off x="3011760" y="3801960"/>
            <a:ext cx="444960" cy="157680"/>
          </a:xfrm>
          <a:prstGeom prst="rect">
            <a:avLst/>
          </a:prstGeom>
          <a:ln w="0">
            <a:noFill/>
          </a:ln>
        </p:spPr>
      </p:pic>
      <p:pic>
        <p:nvPicPr>
          <p:cNvPr id="140" name="Picture 14" descr=""/>
          <p:cNvPicPr/>
          <p:nvPr/>
        </p:nvPicPr>
        <p:blipFill>
          <a:blip r:embed="rId5"/>
          <a:srcRect l="6419" t="30656" r="5149" b="30159"/>
          <a:stretch/>
        </p:blipFill>
        <p:spPr>
          <a:xfrm>
            <a:off x="2158920" y="3801960"/>
            <a:ext cx="444960" cy="157680"/>
          </a:xfrm>
          <a:prstGeom prst="rect">
            <a:avLst/>
          </a:prstGeom>
          <a:ln w="0">
            <a:noFill/>
          </a:ln>
        </p:spPr>
      </p:pic>
      <p:pic>
        <p:nvPicPr>
          <p:cNvPr id="141" name="Picture 16" descr=""/>
          <p:cNvPicPr/>
          <p:nvPr/>
        </p:nvPicPr>
        <p:blipFill>
          <a:blip r:embed="rId6"/>
          <a:srcRect l="23503" t="20652" r="33873" b="12365"/>
          <a:stretch/>
        </p:blipFill>
        <p:spPr>
          <a:xfrm>
            <a:off x="3420000" y="2880000"/>
            <a:ext cx="591480" cy="82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26"/>
          <p:cNvSpPr/>
          <p:nvPr/>
        </p:nvSpPr>
        <p:spPr>
          <a:xfrm>
            <a:off x="750600" y="1720080"/>
            <a:ext cx="5356080" cy="3456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43" name="TextBox 1"/>
          <p:cNvSpPr/>
          <p:nvPr/>
        </p:nvSpPr>
        <p:spPr>
          <a:xfrm>
            <a:off x="189000" y="1127160"/>
            <a:ext cx="647928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Work Sans"/>
                <a:ea typeface="DejaVu Sans"/>
              </a:rPr>
              <a:t>12.5 Wall Graphic Layout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4" name="PlaceHolder 1"/>
          <p:cNvSpPr>
            <a:spLocks noGrp="1"/>
          </p:cNvSpPr>
          <p:nvPr>
            <p:ph type="ftr" idx="15"/>
          </p:nvPr>
        </p:nvSpPr>
        <p:spPr>
          <a:xfrm>
            <a:off x="0" y="9736560"/>
            <a:ext cx="1945800" cy="16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787878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787878"/>
                </a:solidFill>
                <a:latin typeface="Work Sans"/>
              </a:rPr>
              <a:t>CHARGE N GO SDN BHD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ldNum" idx="16"/>
          </p:nvPr>
        </p:nvSpPr>
        <p:spPr>
          <a:xfrm>
            <a:off x="6193080" y="9628920"/>
            <a:ext cx="664200" cy="27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MY" sz="9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MY" sz="900" spc="-1" strike="noStrike">
                <a:solidFill>
                  <a:srgbClr val="8b8b8b"/>
                </a:solidFill>
                <a:latin typeface="Arial"/>
              </a:rPr>
              <a:t>24</a:t>
            </a:r>
            <a:endParaRPr b="0" lang="en-GB" sz="900" spc="-1" strike="noStrike">
              <a:latin typeface="Times New Roman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560" cy="76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Sans of Time Bold"/>
              </a:rPr>
              <a:t>12. TECHNICAL PROPOSAL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47" name="Picture 5" descr="A car parked in a parking lot&#10;&#10;Description automatically generated"/>
          <p:cNvPicPr/>
          <p:nvPr/>
        </p:nvPicPr>
        <p:blipFill>
          <a:blip r:embed="rId1"/>
          <a:srcRect l="6950" t="23468" r="6794" b="3475"/>
          <a:stretch/>
        </p:blipFill>
        <p:spPr>
          <a:xfrm>
            <a:off x="750600" y="1720080"/>
            <a:ext cx="5356080" cy="34567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56"/>
          <p:cNvSpPr/>
          <p:nvPr/>
        </p:nvSpPr>
        <p:spPr>
          <a:xfrm>
            <a:off x="707760" y="5177520"/>
            <a:ext cx="37342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MY" sz="1200" spc="-1" strike="noStrike">
                <a:solidFill>
                  <a:srgbClr val="000000"/>
                </a:solidFill>
                <a:latin typeface="Work Sans"/>
                <a:ea typeface="DejaVu Sans"/>
              </a:rPr>
              <a:t>Sample signage and parking bay graphic view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49" name="Picture 8" descr=""/>
          <p:cNvPicPr/>
          <p:nvPr/>
        </p:nvPicPr>
        <p:blipFill>
          <a:blip r:embed="rId2"/>
          <a:stretch/>
        </p:blipFill>
        <p:spPr>
          <a:xfrm>
            <a:off x="0" y="5686200"/>
            <a:ext cx="3428280" cy="1420560"/>
          </a:xfrm>
          <a:prstGeom prst="rect">
            <a:avLst/>
          </a:prstGeom>
          <a:ln w="0">
            <a:noFill/>
          </a:ln>
        </p:spPr>
      </p:pic>
      <p:pic>
        <p:nvPicPr>
          <p:cNvPr id="150" name="Picture 10" descr=""/>
          <p:cNvPicPr/>
          <p:nvPr/>
        </p:nvPicPr>
        <p:blipFill>
          <a:blip r:embed="rId3"/>
          <a:srcRect l="0" t="0" r="651" b="0"/>
          <a:stretch/>
        </p:blipFill>
        <p:spPr>
          <a:xfrm>
            <a:off x="3429000" y="5686200"/>
            <a:ext cx="3428280" cy="1420560"/>
          </a:xfrm>
          <a:prstGeom prst="rect">
            <a:avLst/>
          </a:prstGeom>
          <a:ln w="0">
            <a:noFill/>
          </a:ln>
        </p:spPr>
      </p:pic>
      <p:pic>
        <p:nvPicPr>
          <p:cNvPr id="151" name="Picture 12" descr=""/>
          <p:cNvPicPr/>
          <p:nvPr/>
        </p:nvPicPr>
        <p:blipFill>
          <a:blip r:embed="rId4"/>
          <a:stretch/>
        </p:blipFill>
        <p:spPr>
          <a:xfrm>
            <a:off x="1561680" y="7315200"/>
            <a:ext cx="3734280" cy="153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ftr" idx="17"/>
          </p:nvPr>
        </p:nvSpPr>
        <p:spPr>
          <a:xfrm>
            <a:off x="0" y="9736560"/>
            <a:ext cx="1945800" cy="16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000000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</a:rPr>
              <a:t>CHARGE N GO SDN BHD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ldNum" idx="18"/>
          </p:nvPr>
        </p:nvSpPr>
        <p:spPr>
          <a:xfrm>
            <a:off x="6193080" y="9628920"/>
            <a:ext cx="664200" cy="27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2400" spc="-1" strike="noStrike">
                <a:latin typeface="Times New Roman"/>
              </a:defRPr>
            </a:lvl1pPr>
          </a:lstStyle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560" cy="76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pic>
        <p:nvPicPr>
          <p:cNvPr id="155" name="Picture 4" descr=""/>
          <p:cNvPicPr/>
          <p:nvPr/>
        </p:nvPicPr>
        <p:blipFill>
          <a:blip r:embed="rId1"/>
          <a:stretch/>
        </p:blipFill>
        <p:spPr>
          <a:xfrm rot="5400000">
            <a:off x="-1521000" y="1521720"/>
            <a:ext cx="990180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27"/>
          <p:cNvSpPr/>
          <p:nvPr/>
        </p:nvSpPr>
        <p:spPr>
          <a:xfrm>
            <a:off x="249480" y="1136160"/>
            <a:ext cx="317880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Work Sans"/>
                <a:ea typeface="DejaVu Sans"/>
              </a:rPr>
              <a:t>12.6 TP Acknowledgement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7" name="PlaceHolder 1"/>
          <p:cNvSpPr>
            <a:spLocks noGrp="1"/>
          </p:cNvSpPr>
          <p:nvPr>
            <p:ph type="ftr" idx="19"/>
          </p:nvPr>
        </p:nvSpPr>
        <p:spPr>
          <a:xfrm>
            <a:off x="0" y="9736560"/>
            <a:ext cx="1945800" cy="16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787878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787878"/>
                </a:solidFill>
                <a:latin typeface="Work Sans"/>
              </a:rPr>
              <a:t>CHARGE N GO SDN BHD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ldNum" idx="20"/>
          </p:nvPr>
        </p:nvSpPr>
        <p:spPr>
          <a:xfrm>
            <a:off x="6193080" y="9628920"/>
            <a:ext cx="664200" cy="27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MY" sz="9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MY" sz="900" spc="-1" strike="noStrike">
                <a:solidFill>
                  <a:srgbClr val="8b8b8b"/>
                </a:solidFill>
                <a:latin typeface="Arial"/>
              </a:rPr>
              <a:t>25</a:t>
            </a:r>
            <a:endParaRPr b="0" lang="en-GB" sz="900" spc="-1" strike="noStrike"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560" cy="76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Sans of Time Bold"/>
              </a:rPr>
              <a:t>12. TECHNICAL PROPOSAL</a:t>
            </a:r>
            <a:endParaRPr b="0" lang="en-GB" sz="2400" spc="-1" strike="noStrike">
              <a:latin typeface="Arial"/>
            </a:endParaRPr>
          </a:p>
        </p:txBody>
      </p:sp>
      <p:graphicFrame>
        <p:nvGraphicFramePr>
          <p:cNvPr id="160" name="Table 3"/>
          <p:cNvGraphicFramePr/>
          <p:nvPr/>
        </p:nvGraphicFramePr>
        <p:xfrm>
          <a:off x="193320" y="2149200"/>
          <a:ext cx="6470280" cy="4920840"/>
        </p:xfrm>
        <a:graphic>
          <a:graphicData uri="http://schemas.openxmlformats.org/drawingml/2006/table">
            <a:tbl>
              <a:tblPr/>
              <a:tblGrid>
                <a:gridCol w="964800"/>
                <a:gridCol w="1835280"/>
                <a:gridCol w="1835280"/>
                <a:gridCol w="1835280"/>
              </a:tblGrid>
              <a:tr h="947160">
                <a:tc>
                  <a:tcPr anchor="t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Work Sans"/>
                        </a:rPr>
                        <a:t>Building Management/ PIC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Work Sans"/>
                        </a:rPr>
                        <a:t>CNG Implementation Manager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Work Sans"/>
                        </a:rPr>
                        <a:t>CNG Head of Engineering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322812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Work Sans"/>
                        </a:rPr>
                        <a:t>Chop &amp; Sign:</a:t>
                      </a: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tc>
                  <a:tcPr anchor="t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tc>
                  <a:tcPr anchor="t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</a:tr>
              <a:tr h="347760">
                <a:tc rowSpan="2"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Work Sans"/>
                        </a:rPr>
                        <a:t>Name:</a:t>
                      </a: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Work Sans"/>
                        </a:rPr>
                        <a:t>Date: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tc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tc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tc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</a:tr>
              <a:tr h="398160">
                <a:tc vMerge="1">
                  <a:tcPr anchor="t" marL="90000" marR="90000">
                    <a:solidFill>
                      <a:srgbClr val="729fcf"/>
                    </a:solidFill>
                  </a:tcPr>
                </a:tc>
                <a:tc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tc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tc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93250</TotalTime>
  <Application>LibreOffice/7.3.3.2$Windows_X86_64 LibreOffice_project/d1d0ea68f081ee2800a922cac8f79445e4603348</Application>
  <AppVersion>15.0000</AppVersion>
  <Words>441</Words>
  <Paragraphs>72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2021-11-29T05:57:19Z</dcterms:created>
  <dc:creator>Azizul Ab Aziz</dc:creator>
  <dc:description/>
  <dc:language>en-GB</dc:language>
  <cp:lastModifiedBy/>
  <cp:lastPrinted>2024-03-22T02:17:00Z</cp:lastPrinted>
  <dcterms:modified xsi:type="dcterms:W3CDTF">2025-09-02T00:21:35Z</dcterms:modified>
  <cp:revision>2075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A4 Paper (210x297 mm)</vt:lpwstr>
  </property>
  <property fmtid="{D5CDD505-2E9C-101B-9397-08002B2CF9AE}" pid="3" name="Slides">
    <vt:i4>9</vt:i4>
  </property>
</Properties>
</file>